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  <p:sldMasterId id="2147483797" r:id="rId2"/>
  </p:sldMasterIdLst>
  <p:notesMasterIdLst>
    <p:notesMasterId r:id="rId39"/>
  </p:notesMasterIdLst>
  <p:handoutMasterIdLst>
    <p:handoutMasterId r:id="rId40"/>
  </p:handoutMasterIdLst>
  <p:sldIdLst>
    <p:sldId id="256" r:id="rId3"/>
    <p:sldId id="257" r:id="rId4"/>
    <p:sldId id="258" r:id="rId5"/>
    <p:sldId id="277" r:id="rId6"/>
    <p:sldId id="259" r:id="rId7"/>
    <p:sldId id="278" r:id="rId8"/>
    <p:sldId id="260" r:id="rId9"/>
    <p:sldId id="279" r:id="rId10"/>
    <p:sldId id="280" r:id="rId11"/>
    <p:sldId id="281" r:id="rId12"/>
    <p:sldId id="283" r:id="rId13"/>
    <p:sldId id="282" r:id="rId14"/>
    <p:sldId id="284" r:id="rId15"/>
    <p:sldId id="261" r:id="rId16"/>
    <p:sldId id="262" r:id="rId17"/>
    <p:sldId id="263" r:id="rId18"/>
    <p:sldId id="266" r:id="rId19"/>
    <p:sldId id="264" r:id="rId20"/>
    <p:sldId id="291" r:id="rId21"/>
    <p:sldId id="285" r:id="rId22"/>
    <p:sldId id="265" r:id="rId23"/>
    <p:sldId id="267" r:id="rId24"/>
    <p:sldId id="286" r:id="rId25"/>
    <p:sldId id="268" r:id="rId26"/>
    <p:sldId id="270" r:id="rId27"/>
    <p:sldId id="287" r:id="rId28"/>
    <p:sldId id="269" r:id="rId29"/>
    <p:sldId id="271" r:id="rId30"/>
    <p:sldId id="288" r:id="rId31"/>
    <p:sldId id="272" r:id="rId32"/>
    <p:sldId id="273" r:id="rId33"/>
    <p:sldId id="274" r:id="rId34"/>
    <p:sldId id="275" r:id="rId35"/>
    <p:sldId id="289" r:id="rId36"/>
    <p:sldId id="290" r:id="rId37"/>
    <p:sldId id="276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1" autoAdjust="0"/>
    <p:restoredTop sz="86470" autoAdjust="0"/>
  </p:normalViewPr>
  <p:slideViewPr>
    <p:cSldViewPr>
      <p:cViewPr>
        <p:scale>
          <a:sx n="70" d="100"/>
          <a:sy n="70" d="100"/>
        </p:scale>
        <p:origin x="-846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A7BF0BB-9970-45A3-A21F-85B7161F59EB}" type="datetimeFigureOut">
              <a:rPr lang="en-US"/>
              <a:pPr>
                <a:defRPr/>
              </a:pPr>
              <a:t>8/23/2013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7AA9760-6461-4A69-9B0D-495B03947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993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670E0C5-B6AB-458F-8886-F3EDF2FDE711}" type="datetimeFigureOut">
              <a:rPr lang="en-US"/>
              <a:pPr>
                <a:defRPr/>
              </a:pPr>
              <a:t>8/23/2013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EEAF653-360E-4AA6-9B05-DCAFED519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58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47893C-5294-4EB2-886C-C13EC03E9872}" type="slidenum">
              <a:rPr lang="en-US" sz="1200" smtClean="0"/>
              <a:pPr eaLnBrk="1" hangingPunct="1"/>
              <a:t>15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769BF6-5C0B-4AC1-A316-072671E29F5F}" type="slidenum">
              <a:rPr lang="en-US" sz="1200" smtClean="0"/>
              <a:pPr eaLnBrk="1" hangingPunct="1"/>
              <a:t>18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5E19B2-8BDA-43FC-8C6E-17E8861D1459}" type="slidenum">
              <a:rPr lang="en-US" sz="1200" smtClean="0"/>
              <a:pPr eaLnBrk="1" hangingPunct="1"/>
              <a:t>20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E008D7-BC4F-41E4-ABF1-636FB6E08C07}" type="slidenum">
              <a:rPr lang="en-US" sz="1200" smtClean="0"/>
              <a:pPr eaLnBrk="1" hangingPunct="1"/>
              <a:t>29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5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23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63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411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7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81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73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92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21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7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05D78-35BC-4A5B-8296-AC1BBC5DF7C2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0CFF9-C862-442B-A67A-AE4CDFC7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0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25272"/>
            <a:ext cx="91440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299716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752600" y="2209800"/>
            <a:ext cx="7391400" cy="1470025"/>
          </a:xfrm>
          <a:prstGeom prst="rect">
            <a:avLst/>
          </a:prstGeom>
        </p:spPr>
        <p:txBody>
          <a:bodyPr/>
          <a:lstStyle/>
          <a:p>
            <a:pPr algn="r" eaLnBrk="1" hangingPunct="1">
              <a:defRPr/>
            </a:pPr>
            <a:r>
              <a:rPr lang="en-US" dirty="0" smtClean="0"/>
              <a:t>Climatic Zones and Types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810000" y="3733800"/>
            <a:ext cx="5334000" cy="17541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Chapter 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fao.org/WAICENT/FAOINFO/SUSTDEV/EIdirect/climate/images/4class-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8" y="1143000"/>
            <a:ext cx="7688141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-4549" y="456911"/>
            <a:ext cx="8991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200" b="1" dirty="0" smtClean="0"/>
              <a:t>“C”: Climate: </a:t>
            </a:r>
            <a:r>
              <a:rPr lang="en-US" sz="3200" b="1" u="sng" dirty="0"/>
              <a:t>Temperate, </a:t>
            </a:r>
            <a:r>
              <a:rPr lang="en-US" sz="3200" b="1" u="sng" dirty="0" smtClean="0"/>
              <a:t>Mild, Mid Latitude</a:t>
            </a:r>
            <a:endParaRPr lang="en-US" sz="3200" b="1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fao.org/WAICENT/FAOINFO/SUSTDEV/EIdirect/climate/images/4class-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44" y="1219200"/>
            <a:ext cx="7657330" cy="468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04800" y="381000"/>
            <a:ext cx="86998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600" b="1" dirty="0" smtClean="0"/>
              <a:t>“D” Climate: </a:t>
            </a:r>
            <a:r>
              <a:rPr lang="en-US" sz="3600" b="1" u="sng" dirty="0"/>
              <a:t>Cold, Severe </a:t>
            </a:r>
            <a:r>
              <a:rPr lang="en-US" sz="3600" b="1" u="sng" dirty="0" smtClean="0"/>
              <a:t>Mid Latitude</a:t>
            </a:r>
            <a:endParaRPr lang="en-US" sz="3600" b="1" u="sng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http://www.fao.org/WAICENT/FAOINFO/SUSTDEV/EIdirect/climate/images/4class-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30" y="1226639"/>
            <a:ext cx="8016922" cy="4771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006522" y="457198"/>
            <a:ext cx="7239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400" b="1" dirty="0" smtClean="0"/>
              <a:t>“E” Climate: </a:t>
            </a:r>
            <a:r>
              <a:rPr lang="en-US" sz="4400" b="1" u="sng" dirty="0"/>
              <a:t>Cold, </a:t>
            </a:r>
            <a:r>
              <a:rPr lang="en-US" sz="4400" b="1" u="sng" dirty="0" smtClean="0"/>
              <a:t>Polar </a:t>
            </a:r>
            <a:endParaRPr lang="en-US" sz="4400" b="1" u="sng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harpercollege.edu/mhealy/geogres/maps/worldgif/wwclim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277" y="1361895"/>
            <a:ext cx="6622576" cy="467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219200" y="350293"/>
            <a:ext cx="641073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400" b="1" dirty="0" smtClean="0"/>
              <a:t>“H” Climate: </a:t>
            </a:r>
            <a:r>
              <a:rPr lang="en-US" sz="4400" b="1" u="sng" dirty="0"/>
              <a:t>Highland</a:t>
            </a:r>
            <a:r>
              <a:rPr lang="en-US" sz="4400" b="1" dirty="0"/>
              <a:t>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69342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Koppen Letter Code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95400" y="1447800"/>
            <a:ext cx="6858000" cy="45307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400" b="1" dirty="0" smtClean="0"/>
              <a:t>A </a:t>
            </a:r>
            <a:r>
              <a:rPr lang="en-US" sz="2400" dirty="0" smtClean="0"/>
              <a:t> Tropical Humid</a:t>
            </a:r>
          </a:p>
          <a:p>
            <a:pPr lvl="1">
              <a:defRPr/>
            </a:pPr>
            <a:r>
              <a:rPr lang="en-US" sz="2400" dirty="0" smtClean="0"/>
              <a:t>Low latitude, warm  and wet</a:t>
            </a:r>
          </a:p>
          <a:p>
            <a:pPr>
              <a:defRPr/>
            </a:pPr>
            <a:r>
              <a:rPr lang="en-US" sz="2400" b="1" dirty="0" smtClean="0"/>
              <a:t>B </a:t>
            </a:r>
            <a:r>
              <a:rPr lang="en-US" sz="2400" dirty="0" smtClean="0"/>
              <a:t> Dry</a:t>
            </a:r>
          </a:p>
          <a:p>
            <a:pPr lvl="1">
              <a:defRPr/>
            </a:pPr>
            <a:r>
              <a:rPr lang="en-US" sz="2400" dirty="0" smtClean="0"/>
              <a:t>Evaporation exceeds precipitation</a:t>
            </a:r>
          </a:p>
          <a:p>
            <a:pPr>
              <a:defRPr/>
            </a:pPr>
            <a:r>
              <a:rPr lang="en-US" sz="2400" b="1" dirty="0" smtClean="0"/>
              <a:t>C</a:t>
            </a:r>
            <a:r>
              <a:rPr lang="en-US" sz="2400" dirty="0" smtClean="0"/>
              <a:t>  Mild Mid-latitude</a:t>
            </a:r>
          </a:p>
          <a:p>
            <a:pPr lvl="1">
              <a:defRPr/>
            </a:pPr>
            <a:r>
              <a:rPr lang="en-US" sz="2400" dirty="0" smtClean="0"/>
              <a:t>Mild winters, warm or hot summers</a:t>
            </a:r>
          </a:p>
          <a:p>
            <a:pPr>
              <a:defRPr/>
            </a:pPr>
            <a:r>
              <a:rPr lang="en-US" sz="2400" b="1" dirty="0" smtClean="0"/>
              <a:t>D</a:t>
            </a:r>
            <a:r>
              <a:rPr lang="en-US" sz="2400" dirty="0" smtClean="0"/>
              <a:t>  Severe Mid-latitude</a:t>
            </a:r>
          </a:p>
          <a:p>
            <a:pPr lvl="1">
              <a:defRPr/>
            </a:pPr>
            <a:r>
              <a:rPr lang="en-US" sz="2400" dirty="0" smtClean="0"/>
              <a:t>Severe, cold winters, cool summers</a:t>
            </a:r>
          </a:p>
          <a:p>
            <a:pPr>
              <a:defRPr/>
            </a:pPr>
            <a:r>
              <a:rPr lang="en-US" sz="2400" b="1" dirty="0" smtClean="0"/>
              <a:t>E</a:t>
            </a:r>
            <a:r>
              <a:rPr lang="en-US" sz="2400" dirty="0" smtClean="0"/>
              <a:t>  Polar</a:t>
            </a:r>
          </a:p>
          <a:p>
            <a:pPr lvl="1">
              <a:defRPr/>
            </a:pPr>
            <a:r>
              <a:rPr lang="en-US" sz="2400" dirty="0" smtClean="0"/>
              <a:t>Very high latitude, cold climates</a:t>
            </a:r>
          </a:p>
          <a:p>
            <a:pPr>
              <a:defRPr/>
            </a:pPr>
            <a:r>
              <a:rPr lang="en-US" sz="2400" b="1" dirty="0" smtClean="0"/>
              <a:t>H</a:t>
            </a:r>
            <a:r>
              <a:rPr lang="en-US" sz="2400" dirty="0" smtClean="0"/>
              <a:t>  Highland</a:t>
            </a:r>
          </a:p>
          <a:p>
            <a:pPr lvl="1">
              <a:defRPr/>
            </a:pPr>
            <a:r>
              <a:rPr lang="en-US" sz="2400" dirty="0" smtClean="0"/>
              <a:t>  High mountains; elevation is dominant control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1143000" y="990600"/>
            <a:ext cx="6858000" cy="52165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b="1" dirty="0" smtClean="0"/>
              <a:t>A, C, &amp; D Climate </a:t>
            </a:r>
            <a:r>
              <a:rPr lang="en-US" b="1" u="sng" dirty="0" smtClean="0"/>
              <a:t>Precipitation</a:t>
            </a:r>
          </a:p>
          <a:p>
            <a:pPr lvl="1">
              <a:defRPr/>
            </a:pPr>
            <a:r>
              <a:rPr lang="en-US" sz="2400" b="1" dirty="0" smtClean="0"/>
              <a:t>f</a:t>
            </a:r>
            <a:r>
              <a:rPr lang="en-US" sz="2400" dirty="0" smtClean="0"/>
              <a:t> – </a:t>
            </a:r>
            <a:r>
              <a:rPr lang="en-US" sz="2400" u="sng" dirty="0" smtClean="0"/>
              <a:t>wet all year</a:t>
            </a:r>
          </a:p>
          <a:p>
            <a:pPr lvl="1">
              <a:defRPr/>
            </a:pPr>
            <a:r>
              <a:rPr lang="en-US" sz="2400" b="1" dirty="0" smtClean="0"/>
              <a:t>m</a:t>
            </a:r>
            <a:r>
              <a:rPr lang="en-US" sz="2400" dirty="0" smtClean="0"/>
              <a:t> – </a:t>
            </a:r>
            <a:r>
              <a:rPr lang="en-US" sz="2400" u="sng" dirty="0" smtClean="0"/>
              <a:t>monsoonal precipitation pattern </a:t>
            </a:r>
            <a:r>
              <a:rPr lang="en-US" sz="2400" dirty="0" smtClean="0"/>
              <a:t>(very wet summer) </a:t>
            </a:r>
          </a:p>
          <a:p>
            <a:pPr lvl="1">
              <a:defRPr/>
            </a:pPr>
            <a:r>
              <a:rPr lang="en-US" sz="2400" b="1" dirty="0" smtClean="0"/>
              <a:t>w</a:t>
            </a:r>
            <a:r>
              <a:rPr lang="en-US" sz="2400" dirty="0" smtClean="0"/>
              <a:t> – </a:t>
            </a:r>
            <a:r>
              <a:rPr lang="en-US" sz="2400" u="sng" dirty="0" smtClean="0"/>
              <a:t>winter dry season</a:t>
            </a:r>
          </a:p>
          <a:p>
            <a:pPr lvl="1">
              <a:defRPr/>
            </a:pPr>
            <a:r>
              <a:rPr lang="en-US" sz="2400" b="1" dirty="0" smtClean="0"/>
              <a:t>s</a:t>
            </a:r>
            <a:r>
              <a:rPr lang="en-US" sz="2400" dirty="0" smtClean="0"/>
              <a:t> – </a:t>
            </a:r>
            <a:r>
              <a:rPr lang="en-US" sz="2400" u="sng" dirty="0" smtClean="0"/>
              <a:t>summer dry season</a:t>
            </a:r>
          </a:p>
          <a:p>
            <a:pPr>
              <a:defRPr/>
            </a:pPr>
            <a:r>
              <a:rPr lang="en-US" b="1" dirty="0" smtClean="0"/>
              <a:t>B  Climate </a:t>
            </a:r>
            <a:r>
              <a:rPr lang="en-US" b="1" u="sng" dirty="0" smtClean="0"/>
              <a:t>Precipitation</a:t>
            </a:r>
          </a:p>
          <a:p>
            <a:pPr lvl="1">
              <a:defRPr/>
            </a:pPr>
            <a:r>
              <a:rPr lang="en-US" sz="2400" b="1" dirty="0" smtClean="0"/>
              <a:t>W</a:t>
            </a:r>
            <a:r>
              <a:rPr lang="en-US" sz="2400" dirty="0" smtClean="0"/>
              <a:t> – </a:t>
            </a:r>
            <a:r>
              <a:rPr lang="en-US" sz="2400" u="sng" dirty="0" smtClean="0"/>
              <a:t>desert</a:t>
            </a:r>
          </a:p>
          <a:p>
            <a:pPr lvl="1">
              <a:defRPr/>
            </a:pPr>
            <a:r>
              <a:rPr lang="en-US" sz="2400" b="1" dirty="0" smtClean="0"/>
              <a:t>S</a:t>
            </a:r>
            <a:r>
              <a:rPr lang="en-US" sz="2400" dirty="0" smtClean="0"/>
              <a:t> – </a:t>
            </a:r>
            <a:r>
              <a:rPr lang="en-US" sz="2400" u="sng" dirty="0" smtClean="0"/>
              <a:t>steppe</a:t>
            </a:r>
          </a:p>
          <a:p>
            <a:pPr>
              <a:defRPr/>
            </a:pPr>
            <a:r>
              <a:rPr lang="en-US" b="1" dirty="0" smtClean="0"/>
              <a:t>E Climate Temperature</a:t>
            </a:r>
          </a:p>
          <a:p>
            <a:pPr lvl="1">
              <a:defRPr/>
            </a:pPr>
            <a:r>
              <a:rPr lang="en-US" sz="2400" b="1" dirty="0" smtClean="0"/>
              <a:t>T</a:t>
            </a:r>
            <a:r>
              <a:rPr lang="en-US" sz="2400" dirty="0" smtClean="0"/>
              <a:t> – </a:t>
            </a:r>
            <a:r>
              <a:rPr lang="en-US" sz="2400" u="sng" dirty="0" smtClean="0"/>
              <a:t>tundra</a:t>
            </a:r>
          </a:p>
          <a:p>
            <a:pPr lvl="1">
              <a:defRPr/>
            </a:pPr>
            <a:r>
              <a:rPr lang="en-US" sz="2400" b="1" dirty="0" smtClean="0"/>
              <a:t>F</a:t>
            </a:r>
            <a:r>
              <a:rPr lang="en-US" sz="2400" dirty="0" smtClean="0"/>
              <a:t> – </a:t>
            </a:r>
            <a:r>
              <a:rPr lang="en-US" sz="2400" u="sng" dirty="0" smtClean="0"/>
              <a:t>ice cap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66800" y="4549"/>
            <a:ext cx="69342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Second letters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76200"/>
            <a:ext cx="69342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Third Letters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95400" y="1371600"/>
            <a:ext cx="6858000" cy="45307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C and D Climates’ temperature</a:t>
            </a:r>
          </a:p>
          <a:p>
            <a:pPr lvl="1">
              <a:defRPr/>
            </a:pPr>
            <a:r>
              <a:rPr lang="en-US" sz="2400" b="1" dirty="0" smtClean="0"/>
              <a:t>a</a:t>
            </a:r>
            <a:r>
              <a:rPr lang="en-US" sz="2400" dirty="0" smtClean="0"/>
              <a:t> – </a:t>
            </a:r>
            <a:r>
              <a:rPr lang="en-US" sz="2400" b="1" dirty="0" smtClean="0"/>
              <a:t>hot summers</a:t>
            </a:r>
          </a:p>
          <a:p>
            <a:pPr lvl="1">
              <a:defRPr/>
            </a:pPr>
            <a:r>
              <a:rPr lang="en-US" sz="2400" b="1" dirty="0" smtClean="0"/>
              <a:t>b</a:t>
            </a:r>
            <a:r>
              <a:rPr lang="en-US" sz="2400" dirty="0" smtClean="0"/>
              <a:t> – </a:t>
            </a:r>
            <a:r>
              <a:rPr lang="en-US" sz="2400" b="1" dirty="0" smtClean="0"/>
              <a:t>warm summers</a:t>
            </a:r>
          </a:p>
          <a:p>
            <a:pPr lvl="1">
              <a:defRPr/>
            </a:pPr>
            <a:r>
              <a:rPr lang="en-US" sz="2400" b="1" dirty="0" smtClean="0"/>
              <a:t>c</a:t>
            </a:r>
            <a:r>
              <a:rPr lang="en-US" sz="2400" dirty="0" smtClean="0"/>
              <a:t> – </a:t>
            </a:r>
            <a:r>
              <a:rPr lang="en-US" sz="2400" b="1" dirty="0" smtClean="0"/>
              <a:t>cool summers</a:t>
            </a:r>
          </a:p>
          <a:p>
            <a:pPr lvl="1">
              <a:defRPr/>
            </a:pPr>
            <a:r>
              <a:rPr lang="en-US" sz="2400" b="1" dirty="0" smtClean="0"/>
              <a:t>d</a:t>
            </a:r>
            <a:r>
              <a:rPr lang="en-US" sz="2400" dirty="0" smtClean="0"/>
              <a:t> – </a:t>
            </a:r>
            <a:r>
              <a:rPr lang="en-US" sz="2400" b="1" dirty="0" smtClean="0"/>
              <a:t>very cold </a:t>
            </a:r>
            <a:r>
              <a:rPr lang="en-US" sz="2400" b="1" dirty="0" smtClean="0"/>
              <a:t>winters</a:t>
            </a:r>
          </a:p>
          <a:p>
            <a:pPr lvl="1">
              <a:defRPr/>
            </a:pPr>
            <a:endParaRPr lang="en-US" sz="1400" dirty="0" smtClean="0"/>
          </a:p>
          <a:p>
            <a:pPr>
              <a:defRPr/>
            </a:pPr>
            <a:r>
              <a:rPr lang="en-US" b="1" u="sng" dirty="0" smtClean="0"/>
              <a:t>B Climate Temperature</a:t>
            </a:r>
          </a:p>
          <a:p>
            <a:pPr lvl="1">
              <a:defRPr/>
            </a:pPr>
            <a:r>
              <a:rPr lang="en-US" sz="2400" b="1" dirty="0" smtClean="0"/>
              <a:t>h</a:t>
            </a:r>
            <a:r>
              <a:rPr lang="en-US" sz="2400" dirty="0" smtClean="0"/>
              <a:t> –hot desert or steppe</a:t>
            </a:r>
          </a:p>
          <a:p>
            <a:pPr lvl="1">
              <a:defRPr/>
            </a:pPr>
            <a:r>
              <a:rPr lang="en-US" sz="2400" b="1" dirty="0" smtClean="0"/>
              <a:t>k</a:t>
            </a:r>
            <a:r>
              <a:rPr lang="en-US" sz="2400" dirty="0" smtClean="0"/>
              <a:t> – cold desert or steppe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4" descr="D:\class\class\chapter 8\climate_w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41910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3" descr="D:\class\class\chapter 8\climate_ea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343" y="1545609"/>
            <a:ext cx="4233862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1609"/>
            <a:ext cx="7391400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Tropical Humid Climate (Group A)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19200" y="1524000"/>
            <a:ext cx="6858000" cy="453072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Tropical Wet (Af)</a:t>
            </a:r>
          </a:p>
          <a:p>
            <a:pPr lvl="1">
              <a:defRPr/>
            </a:pPr>
            <a:r>
              <a:rPr lang="en-US" sz="2400" dirty="0" smtClean="0"/>
              <a:t>5 -10 degrees of the equator</a:t>
            </a:r>
          </a:p>
          <a:p>
            <a:pPr lvl="1">
              <a:defRPr/>
            </a:pPr>
            <a:r>
              <a:rPr lang="en-US" sz="2400" dirty="0" smtClean="0"/>
              <a:t>Warm all year</a:t>
            </a:r>
          </a:p>
          <a:p>
            <a:pPr lvl="1">
              <a:defRPr/>
            </a:pPr>
            <a:r>
              <a:rPr lang="en-US" sz="2400" dirty="0" smtClean="0"/>
              <a:t>No dry season</a:t>
            </a:r>
          </a:p>
          <a:p>
            <a:pPr lvl="1">
              <a:defRPr/>
            </a:pPr>
            <a:r>
              <a:rPr lang="en-US" sz="2400" dirty="0" smtClean="0"/>
              <a:t>Controlled by the trade wind convergence</a:t>
            </a:r>
          </a:p>
          <a:p>
            <a:pPr>
              <a:defRPr/>
            </a:pPr>
            <a:r>
              <a:rPr lang="en-US" b="1" dirty="0" smtClean="0"/>
              <a:t>Tropical savanna (Aw)</a:t>
            </a:r>
          </a:p>
          <a:p>
            <a:pPr lvl="1">
              <a:defRPr/>
            </a:pPr>
            <a:r>
              <a:rPr lang="en-US" sz="2400" dirty="0" smtClean="0"/>
              <a:t>Fringe of 25 degrees N or S</a:t>
            </a:r>
          </a:p>
          <a:p>
            <a:pPr lvl="1">
              <a:defRPr/>
            </a:pPr>
            <a:r>
              <a:rPr lang="en-US" sz="2400" dirty="0" smtClean="0"/>
              <a:t>Warm to hot all year</a:t>
            </a:r>
          </a:p>
          <a:p>
            <a:pPr lvl="1">
              <a:defRPr/>
            </a:pPr>
            <a:r>
              <a:rPr lang="en-US" sz="2400" dirty="0" smtClean="0"/>
              <a:t>Distinct wet and dry seasons</a:t>
            </a:r>
          </a:p>
          <a:p>
            <a:pPr lvl="1">
              <a:defRPr/>
            </a:pPr>
            <a:r>
              <a:rPr lang="en-US" sz="2400" dirty="0" smtClean="0"/>
              <a:t>Seasonal shifting of tropical wind and pressure </a:t>
            </a:r>
            <a:r>
              <a:rPr lang="en-US" sz="2400" dirty="0" smtClean="0"/>
              <a:t>belts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0" y="6172200"/>
          <a:ext cx="17907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Package" showAsIcon="1" r:id="rId4" imgW="1789920" imgH="685440" progId="Package">
                  <p:embed/>
                </p:oleObj>
              </mc:Choice>
              <mc:Fallback>
                <p:oleObj name="Package" showAsIcon="1" r:id="rId4" imgW="1789920" imgH="685440" progId="Pack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2200"/>
                        <a:ext cx="17907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334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Tropical Humid Climate (Group A)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990600" y="1371600"/>
            <a:ext cx="6858000" cy="453072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Tropical monsoon (Am)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/>
              <a:t>Windward tropical coasts of Asia, Central and South America, Guinea Coast of Africa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/>
              <a:t>Temperature similar to Af with a slightly larger Average Temperature Rate (ATR)	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/>
              <a:t>Very wet summer , short winter dry season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/>
              <a:t>Seasonal wind direction reversal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65116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152400"/>
            <a:ext cx="89154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dirty="0" smtClean="0"/>
              <a:t>Early Classification Schemes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1371600"/>
            <a:ext cx="6858000" cy="45307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/>
              <a:t>Greeks “known world”</a:t>
            </a:r>
          </a:p>
          <a:p>
            <a:pPr>
              <a:defRPr/>
            </a:pPr>
            <a:endParaRPr lang="en-US" sz="1400" b="1" dirty="0" smtClean="0"/>
          </a:p>
          <a:p>
            <a:pPr lvl="1">
              <a:defRPr/>
            </a:pPr>
            <a:r>
              <a:rPr lang="en-US" sz="2800" b="1" dirty="0" smtClean="0"/>
              <a:t>Temperate Zone</a:t>
            </a:r>
          </a:p>
          <a:p>
            <a:pPr lvl="2">
              <a:defRPr/>
            </a:pPr>
            <a:r>
              <a:rPr lang="en-US" sz="2800" b="1" dirty="0" smtClean="0"/>
              <a:t>Mid Latitudes</a:t>
            </a:r>
          </a:p>
          <a:p>
            <a:pPr marL="640080" lvl="2" indent="0">
              <a:buNone/>
              <a:defRPr/>
            </a:pPr>
            <a:endParaRPr lang="en-US" sz="1400" b="1" dirty="0" smtClean="0"/>
          </a:p>
          <a:p>
            <a:pPr lvl="1">
              <a:defRPr/>
            </a:pPr>
            <a:r>
              <a:rPr lang="en-US" sz="2800" b="1" dirty="0" smtClean="0"/>
              <a:t>Torrid Zones</a:t>
            </a:r>
          </a:p>
          <a:p>
            <a:pPr lvl="2">
              <a:defRPr/>
            </a:pPr>
            <a:r>
              <a:rPr lang="en-US" sz="2800" b="1" dirty="0" smtClean="0"/>
              <a:t>Tropics to the south</a:t>
            </a:r>
          </a:p>
          <a:p>
            <a:pPr lvl="2">
              <a:defRPr/>
            </a:pPr>
            <a:endParaRPr lang="en-US" sz="1400" b="1" dirty="0" smtClean="0"/>
          </a:p>
          <a:p>
            <a:pPr lvl="1">
              <a:defRPr/>
            </a:pPr>
            <a:r>
              <a:rPr lang="en-US" sz="2800" b="1" dirty="0" smtClean="0"/>
              <a:t>Frigid Zone</a:t>
            </a:r>
          </a:p>
          <a:p>
            <a:pPr lvl="2">
              <a:defRPr/>
            </a:pPr>
            <a:r>
              <a:rPr lang="en-US" sz="2800" b="1" dirty="0" smtClean="0"/>
              <a:t>Areas to the north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blueplanetbiomes.org/images/rainforest_location_map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7280" y="1002114"/>
            <a:ext cx="3457575" cy="210502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762000" y="1142999"/>
            <a:ext cx="3778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Af- Tropical moist climates</a:t>
            </a:r>
          </a:p>
        </p:txBody>
      </p:sp>
      <p:pic>
        <p:nvPicPr>
          <p:cNvPr id="58372" name="Picture 4" descr="http://www.blueplanetbiomes.org/images/savanna_location_ma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1" y="2273588"/>
            <a:ext cx="3352800" cy="2041236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5105400" y="3107140"/>
            <a:ext cx="30813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Aw- Wet-dry climates</a:t>
            </a:r>
          </a:p>
        </p:txBody>
      </p:sp>
      <p:grpSp>
        <p:nvGrpSpPr>
          <p:cNvPr id="20486" name="Group 9"/>
          <p:cNvGrpSpPr>
            <a:grpSpLocks/>
          </p:cNvGrpSpPr>
          <p:nvPr/>
        </p:nvGrpSpPr>
        <p:grpSpPr bwMode="auto">
          <a:xfrm>
            <a:off x="650567" y="3886200"/>
            <a:ext cx="7779366" cy="2105025"/>
            <a:chOff x="1104900" y="3990974"/>
            <a:chExt cx="7779366" cy="2105026"/>
          </a:xfrm>
        </p:grpSpPr>
        <p:pic>
          <p:nvPicPr>
            <p:cNvPr id="58374" name="Picture 6" descr="http://www.blueplanetbiomes.org/images/desert_location_map001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26691" y="3990974"/>
              <a:ext cx="3457575" cy="2105026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</p:pic>
        <p:sp>
          <p:nvSpPr>
            <p:cNvPr id="20488" name="TextBox 7"/>
            <p:cNvSpPr txBox="1">
              <a:spLocks noChangeArrowheads="1"/>
            </p:cNvSpPr>
            <p:nvPr/>
          </p:nvSpPr>
          <p:spPr bwMode="auto">
            <a:xfrm>
              <a:off x="1104900" y="5257799"/>
              <a:ext cx="35734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/>
                <a:t>Bw- Dry tropical climates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990600" y="1295400"/>
            <a:ext cx="6858000" cy="453072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Subtropical desert (BWh)</a:t>
            </a:r>
          </a:p>
          <a:p>
            <a:pPr lvl="1">
              <a:defRPr/>
            </a:pPr>
            <a:r>
              <a:rPr lang="en-US" sz="2400" dirty="0" smtClean="0"/>
              <a:t>Very hot summers, relative mild winter</a:t>
            </a:r>
          </a:p>
          <a:p>
            <a:pPr lvl="1">
              <a:defRPr/>
            </a:pPr>
            <a:r>
              <a:rPr lang="en-US" sz="2400" dirty="0" smtClean="0"/>
              <a:t>Rainfall Scarce</a:t>
            </a:r>
          </a:p>
          <a:p>
            <a:pPr lvl="1">
              <a:defRPr/>
            </a:pPr>
            <a:r>
              <a:rPr lang="en-US" sz="2400" dirty="0" smtClean="0"/>
              <a:t>Subsidence from subtropical highs; cool ocean currents</a:t>
            </a:r>
          </a:p>
          <a:p>
            <a:pPr>
              <a:defRPr/>
            </a:pPr>
            <a:r>
              <a:rPr lang="en-US" b="1" dirty="0" smtClean="0"/>
              <a:t>Subtropical Steppe (BSh)</a:t>
            </a:r>
          </a:p>
          <a:p>
            <a:pPr lvl="1">
              <a:defRPr/>
            </a:pPr>
            <a:r>
              <a:rPr lang="en-US" sz="2400" dirty="0" smtClean="0"/>
              <a:t>Fringing BWh except on west</a:t>
            </a:r>
          </a:p>
          <a:p>
            <a:pPr lvl="1">
              <a:defRPr/>
            </a:pPr>
            <a:r>
              <a:rPr lang="en-US" sz="2400" dirty="0" smtClean="0"/>
              <a:t>Centered at latitudes 25-30 on western sides of continents</a:t>
            </a:r>
          </a:p>
          <a:p>
            <a:pPr lvl="1">
              <a:defRPr/>
            </a:pPr>
            <a:r>
              <a:rPr lang="en-US" sz="2400" dirty="0" smtClean="0"/>
              <a:t>Temperature similar to BWh but more moderate</a:t>
            </a:r>
          </a:p>
          <a:p>
            <a:pPr lvl="1">
              <a:defRPr/>
            </a:pPr>
            <a:r>
              <a:rPr lang="en-US" sz="2400" dirty="0" smtClean="0"/>
              <a:t>Semiarid</a:t>
            </a:r>
          </a:p>
          <a:p>
            <a:pPr lvl="1">
              <a:defRPr/>
            </a:pPr>
            <a:r>
              <a:rPr lang="en-US" sz="2400" dirty="0" smtClean="0"/>
              <a:t>Similar to BWh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69342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Dry Climates (Group B)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1066800" y="1143000"/>
            <a:ext cx="6858000" cy="5181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b="1" dirty="0" smtClean="0"/>
              <a:t>Mid latitude </a:t>
            </a:r>
            <a:r>
              <a:rPr lang="en-US" sz="2400" b="1" dirty="0" smtClean="0"/>
              <a:t>desert (BWk)</a:t>
            </a:r>
          </a:p>
          <a:p>
            <a:pPr lvl="1">
              <a:defRPr/>
            </a:pPr>
            <a:r>
              <a:rPr lang="en-US" sz="2000" b="1" dirty="0" smtClean="0"/>
              <a:t>Central Asia; western interior of United States; Patagonia</a:t>
            </a:r>
          </a:p>
          <a:p>
            <a:pPr lvl="1">
              <a:defRPr/>
            </a:pPr>
            <a:r>
              <a:rPr lang="en-US" sz="2000" b="1" dirty="0" smtClean="0"/>
              <a:t>Hot summers, cold winters</a:t>
            </a:r>
          </a:p>
          <a:p>
            <a:pPr lvl="1">
              <a:defRPr/>
            </a:pPr>
            <a:r>
              <a:rPr lang="en-US" sz="2000" b="1" dirty="0" smtClean="0"/>
              <a:t>Meager, erratic precipitation, mostly showery; some winter snow</a:t>
            </a:r>
          </a:p>
          <a:p>
            <a:pPr lvl="1">
              <a:defRPr/>
            </a:pPr>
            <a:r>
              <a:rPr lang="en-US" sz="2000" b="1" dirty="0" smtClean="0"/>
              <a:t>Distant from sources of moisture; some rain shadow effects</a:t>
            </a:r>
          </a:p>
          <a:p>
            <a:pPr>
              <a:defRPr/>
            </a:pPr>
            <a:r>
              <a:rPr lang="en-US" sz="2400" b="1" dirty="0" smtClean="0"/>
              <a:t>Mid latitude </a:t>
            </a:r>
            <a:r>
              <a:rPr lang="en-US" sz="2400" b="1" dirty="0" smtClean="0"/>
              <a:t>steppe (BSk)</a:t>
            </a:r>
          </a:p>
          <a:p>
            <a:pPr lvl="1">
              <a:defRPr/>
            </a:pPr>
            <a:r>
              <a:rPr lang="en-US" sz="2000" b="1" dirty="0" smtClean="0"/>
              <a:t>Peripheral to BWk; transitional to more humid climates</a:t>
            </a:r>
          </a:p>
          <a:p>
            <a:pPr lvl="1">
              <a:defRPr/>
            </a:pPr>
            <a:r>
              <a:rPr lang="en-US" sz="2000" b="1" dirty="0" smtClean="0"/>
              <a:t>Temperature similar to BWk but slightly more moderate</a:t>
            </a:r>
          </a:p>
          <a:p>
            <a:pPr lvl="1">
              <a:defRPr/>
            </a:pPr>
            <a:r>
              <a:rPr lang="en-US" sz="2000" b="1" dirty="0" smtClean="0"/>
              <a:t>Semiarid; some winter snow</a:t>
            </a:r>
          </a:p>
          <a:p>
            <a:pPr lvl="1">
              <a:defRPr/>
            </a:pPr>
            <a:r>
              <a:rPr lang="en-US" sz="2000" b="1" dirty="0" smtClean="0"/>
              <a:t>Similar to BWk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66800" y="0"/>
            <a:ext cx="69342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Dry Climates (Group B)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blueplanetbiomes.org/images/steppe_location_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697185"/>
            <a:ext cx="3400425" cy="2084388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pic>
        <p:nvPicPr>
          <p:cNvPr id="59398" name="Picture 6" descr="http://www.blueplanetbiomes.org/images/grassland_location_m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1934" y="1828800"/>
            <a:ext cx="3457575" cy="210502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sp>
        <p:nvSpPr>
          <p:cNvPr id="23556" name="TextBox 7"/>
          <p:cNvSpPr txBox="1">
            <a:spLocks noChangeArrowheads="1"/>
          </p:cNvSpPr>
          <p:nvPr/>
        </p:nvSpPr>
        <p:spPr bwMode="auto">
          <a:xfrm>
            <a:off x="491284" y="697185"/>
            <a:ext cx="39164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err="1"/>
              <a:t>Bs</a:t>
            </a:r>
            <a:r>
              <a:rPr lang="en-US" dirty="0"/>
              <a:t>-Dry </a:t>
            </a:r>
            <a:r>
              <a:rPr lang="en-US" dirty="0" smtClean="0"/>
              <a:t>Mid latitude </a:t>
            </a:r>
            <a:r>
              <a:rPr lang="en-US" dirty="0"/>
              <a:t>Climate</a:t>
            </a:r>
          </a:p>
          <a:p>
            <a:pPr algn="ctr" eaLnBrk="1" hangingPunct="1"/>
            <a:r>
              <a:rPr lang="en-US" dirty="0"/>
              <a:t> (Steppe)</a:t>
            </a:r>
          </a:p>
        </p:txBody>
      </p:sp>
      <p:sp>
        <p:nvSpPr>
          <p:cNvPr id="23557" name="TextBox 9"/>
          <p:cNvSpPr txBox="1">
            <a:spLocks noChangeArrowheads="1"/>
          </p:cNvSpPr>
          <p:nvPr/>
        </p:nvSpPr>
        <p:spPr bwMode="auto">
          <a:xfrm>
            <a:off x="4541912" y="2941590"/>
            <a:ext cx="4070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Bs -Dry </a:t>
            </a:r>
            <a:r>
              <a:rPr lang="en-US" dirty="0" smtClean="0"/>
              <a:t>Mid latitude </a:t>
            </a:r>
            <a:r>
              <a:rPr lang="en-US" dirty="0"/>
              <a:t>Climate</a:t>
            </a:r>
          </a:p>
        </p:txBody>
      </p:sp>
      <p:grpSp>
        <p:nvGrpSpPr>
          <p:cNvPr id="23558" name="Group 15"/>
          <p:cNvGrpSpPr>
            <a:grpSpLocks/>
          </p:cNvGrpSpPr>
          <p:nvPr/>
        </p:nvGrpSpPr>
        <p:grpSpPr bwMode="auto">
          <a:xfrm>
            <a:off x="1122386" y="3814466"/>
            <a:ext cx="7086600" cy="2105025"/>
            <a:chOff x="1905000" y="4295774"/>
            <a:chExt cx="7086600" cy="2105026"/>
          </a:xfrm>
        </p:grpSpPr>
        <p:pic>
          <p:nvPicPr>
            <p:cNvPr id="17" name="Picture 6" descr="http://www.blueplanetbiomes.org/images/desert_location_map001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34025" y="4295774"/>
              <a:ext cx="3457575" cy="2105026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</p:pic>
        <p:sp>
          <p:nvSpPr>
            <p:cNvPr id="23560" name="TextBox 17"/>
            <p:cNvSpPr txBox="1">
              <a:spLocks noChangeArrowheads="1"/>
            </p:cNvSpPr>
            <p:nvPr/>
          </p:nvSpPr>
          <p:spPr bwMode="auto">
            <a:xfrm>
              <a:off x="1905000" y="5257800"/>
              <a:ext cx="341952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Bw- Dry tropical climate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86619" y="533400"/>
            <a:ext cx="69342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Subtropical high-pressure zones and BWh climates</a:t>
            </a:r>
            <a:endParaRPr lang="en-US" dirty="0"/>
          </a:p>
        </p:txBody>
      </p:sp>
      <p:pic>
        <p:nvPicPr>
          <p:cNvPr id="24579" name="Picture 2" descr="D:\class\jpg\Fig8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6878638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0"/>
            <a:ext cx="88392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Mild </a:t>
            </a:r>
            <a:r>
              <a:rPr lang="en-US" dirty="0" smtClean="0"/>
              <a:t>Mid latitude </a:t>
            </a:r>
            <a:r>
              <a:rPr lang="en-US" dirty="0" smtClean="0"/>
              <a:t>Climates (Group C)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990600"/>
            <a:ext cx="6858000" cy="52165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Mediterranean (Csa, Csb)</a:t>
            </a:r>
          </a:p>
          <a:p>
            <a:pPr lvl="1">
              <a:defRPr/>
            </a:pPr>
            <a:r>
              <a:rPr lang="en-US" sz="2400" dirty="0" smtClean="0"/>
              <a:t>Centered at 35 latitude on western sides of continents, limited east-west extent except in Mediterranean Sea area</a:t>
            </a:r>
          </a:p>
          <a:p>
            <a:pPr lvl="1">
              <a:defRPr/>
            </a:pPr>
            <a:r>
              <a:rPr lang="en-US" sz="2400" dirty="0" smtClean="0"/>
              <a:t>Warm/hot summers; mild winters; year-round mildness in coastal areas</a:t>
            </a:r>
          </a:p>
          <a:p>
            <a:pPr lvl="1">
              <a:defRPr/>
            </a:pPr>
            <a:r>
              <a:rPr lang="en-US" sz="2400" dirty="0" smtClean="0"/>
              <a:t>Moderate precipitation annually, nearly all in winter; much sunshine, some coastal fog</a:t>
            </a:r>
          </a:p>
          <a:p>
            <a:pPr lvl="1">
              <a:defRPr/>
            </a:pPr>
            <a:r>
              <a:rPr lang="en-US" sz="2400" dirty="0" smtClean="0"/>
              <a:t>STH subsidence and stability in summer; westerly winds and cyclonic storms in winter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1104640" y="682942"/>
            <a:ext cx="7286625" cy="2105025"/>
            <a:chOff x="1905000" y="1524000"/>
            <a:chExt cx="7287005" cy="2105025"/>
          </a:xfrm>
        </p:grpSpPr>
        <p:pic>
          <p:nvPicPr>
            <p:cNvPr id="4" name="Picture 4" descr="http://www.blueplanetbiomes.org/images/chaparral_location_map001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05000" y="1524000"/>
              <a:ext cx="3457755" cy="2105025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</p:pic>
        <p:sp>
          <p:nvSpPr>
            <p:cNvPr id="26631" name="TextBox 4"/>
            <p:cNvSpPr txBox="1">
              <a:spLocks noChangeArrowheads="1"/>
            </p:cNvSpPr>
            <p:nvPr/>
          </p:nvSpPr>
          <p:spPr bwMode="auto">
            <a:xfrm>
              <a:off x="5410200" y="2362200"/>
              <a:ext cx="378180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Cs-Mediterranean Climate</a:t>
              </a:r>
            </a:p>
          </p:txBody>
        </p:sp>
      </p:grpSp>
      <p:grpSp>
        <p:nvGrpSpPr>
          <p:cNvPr id="26627" name="Group 5"/>
          <p:cNvGrpSpPr>
            <a:grpSpLocks/>
          </p:cNvGrpSpPr>
          <p:nvPr/>
        </p:nvGrpSpPr>
        <p:grpSpPr bwMode="auto">
          <a:xfrm>
            <a:off x="1246538" y="3485486"/>
            <a:ext cx="6726238" cy="2105025"/>
            <a:chOff x="1905000" y="4600575"/>
            <a:chExt cx="6726813" cy="2105025"/>
          </a:xfrm>
        </p:grpSpPr>
        <p:pic>
          <p:nvPicPr>
            <p:cNvPr id="7" name="Picture 8" descr="http://www.blueplanetbiomes.org/images/deciduous_location_map001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5000" y="4600575"/>
              <a:ext cx="3457871" cy="2105025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</p:pic>
        <p:sp>
          <p:nvSpPr>
            <p:cNvPr id="26629" name="TextBox 7"/>
            <p:cNvSpPr txBox="1">
              <a:spLocks noChangeArrowheads="1"/>
            </p:cNvSpPr>
            <p:nvPr/>
          </p:nvSpPr>
          <p:spPr bwMode="auto">
            <a:xfrm>
              <a:off x="5486400" y="5791200"/>
              <a:ext cx="314541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/>
                <a:t>Cf- Moist Continental </a:t>
              </a:r>
            </a:p>
            <a:p>
              <a:pPr algn="ctr" eaLnBrk="1" hangingPunct="1"/>
              <a:r>
                <a:rPr lang="en-US"/>
                <a:t>Climate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152400"/>
            <a:ext cx="73914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Mild </a:t>
            </a:r>
            <a:r>
              <a:rPr lang="en-US" dirty="0" smtClean="0"/>
              <a:t>Mid latitude </a:t>
            </a:r>
            <a:r>
              <a:rPr lang="en-US" dirty="0" smtClean="0"/>
              <a:t>Climates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295400"/>
            <a:ext cx="7315200" cy="4876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400" b="1" u="sng" dirty="0" smtClean="0"/>
              <a:t>Humid subtropical </a:t>
            </a:r>
            <a:r>
              <a:rPr lang="en-US" sz="2400" b="1" dirty="0" smtClean="0"/>
              <a:t>(Cfa, Cwa</a:t>
            </a:r>
            <a:r>
              <a:rPr lang="en-US" sz="2400" b="1" dirty="0" smtClean="0"/>
              <a:t>)</a:t>
            </a:r>
          </a:p>
          <a:p>
            <a:pPr>
              <a:defRPr/>
            </a:pPr>
            <a:endParaRPr lang="en-US" sz="1400" b="1" dirty="0" smtClean="0"/>
          </a:p>
          <a:p>
            <a:pPr lvl="1">
              <a:defRPr/>
            </a:pPr>
            <a:r>
              <a:rPr lang="en-US" sz="2000" b="1" dirty="0" smtClean="0"/>
              <a:t>Centered at 30 latitude on eastern sides of continents; considerable east-west extent</a:t>
            </a:r>
          </a:p>
          <a:p>
            <a:pPr lvl="1">
              <a:defRPr/>
            </a:pPr>
            <a:r>
              <a:rPr lang="en-US" sz="2000" b="1" dirty="0" smtClean="0"/>
              <a:t>Summers warm/hot, sultry; winters mild to cold</a:t>
            </a:r>
          </a:p>
          <a:p>
            <a:pPr lvl="1">
              <a:defRPr/>
            </a:pPr>
            <a:r>
              <a:rPr lang="en-US" sz="2000" b="1" dirty="0" smtClean="0"/>
              <a:t>Abundant precipitation annually, mostly rain; summer maxima but no true dry season</a:t>
            </a:r>
          </a:p>
          <a:p>
            <a:pPr lvl="1">
              <a:defRPr/>
            </a:pPr>
            <a:r>
              <a:rPr lang="en-US" sz="2000" b="1" dirty="0" smtClean="0"/>
              <a:t>Westerly winds and storms in winter; moist onshore flow in summer; monsoons in </a:t>
            </a:r>
            <a:r>
              <a:rPr lang="en-US" sz="2000" b="1" dirty="0" smtClean="0"/>
              <a:t>Asia</a:t>
            </a:r>
          </a:p>
          <a:p>
            <a:pPr lvl="1">
              <a:defRPr/>
            </a:pPr>
            <a:endParaRPr lang="en-US" sz="2000" b="1" dirty="0" smtClean="0"/>
          </a:p>
          <a:p>
            <a:pPr>
              <a:defRPr/>
            </a:pPr>
            <a:r>
              <a:rPr lang="en-US" sz="2400" b="1" u="sng" dirty="0" smtClean="0"/>
              <a:t>Marine west coast </a:t>
            </a:r>
            <a:r>
              <a:rPr lang="en-US" sz="2400" b="1" dirty="0" smtClean="0"/>
              <a:t>(Cfb, Cfc</a:t>
            </a:r>
            <a:r>
              <a:rPr lang="en-US" sz="2400" b="1" dirty="0" smtClean="0"/>
              <a:t>)</a:t>
            </a:r>
          </a:p>
          <a:p>
            <a:pPr>
              <a:defRPr/>
            </a:pPr>
            <a:endParaRPr lang="en-US" sz="1300" b="1" dirty="0" smtClean="0"/>
          </a:p>
          <a:p>
            <a:pPr lvl="1">
              <a:defRPr/>
            </a:pPr>
            <a:r>
              <a:rPr lang="en-US" sz="2000" b="1" dirty="0" smtClean="0"/>
              <a:t>Latitudes 40-60 on western sides of continents; limited inland extent except in Europe</a:t>
            </a:r>
          </a:p>
          <a:p>
            <a:pPr lvl="1">
              <a:defRPr/>
            </a:pPr>
            <a:r>
              <a:rPr lang="en-US" sz="2000" b="1" dirty="0" smtClean="0"/>
              <a:t>Very mild winters for the latitude; generally mild summers</a:t>
            </a:r>
          </a:p>
          <a:p>
            <a:pPr lvl="1">
              <a:defRPr/>
            </a:pPr>
            <a:r>
              <a:rPr lang="en-US" sz="2000" b="1" dirty="0" smtClean="0"/>
              <a:t>Moderate to abundant precipitation, mostly in winter; many days with rain; much cloudiness</a:t>
            </a:r>
          </a:p>
          <a:p>
            <a:pPr lvl="1">
              <a:defRPr/>
            </a:pPr>
            <a:r>
              <a:rPr lang="en-US" sz="2000" b="1" dirty="0" smtClean="0"/>
              <a:t>Westerly flow and oceanic influence year-round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09600" y="1371600"/>
            <a:ext cx="7848600" cy="4724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400" b="1" dirty="0" smtClean="0"/>
              <a:t>Humid </a:t>
            </a:r>
            <a:r>
              <a:rPr lang="en-US" sz="2400" b="1" dirty="0" smtClean="0"/>
              <a:t>Continental </a:t>
            </a:r>
            <a:r>
              <a:rPr lang="en-US" sz="2400" b="1" dirty="0" smtClean="0"/>
              <a:t>(Dfa, Dfb, Dwa, Dwb)</a:t>
            </a:r>
          </a:p>
          <a:p>
            <a:pPr lvl="1">
              <a:defRPr/>
            </a:pPr>
            <a:r>
              <a:rPr lang="en-US" sz="2000" dirty="0" smtClean="0"/>
              <a:t>Northern Hemisphere only; latitudes 35-55, on eastern sides of continents</a:t>
            </a:r>
          </a:p>
          <a:p>
            <a:pPr lvl="1">
              <a:defRPr/>
            </a:pPr>
            <a:r>
              <a:rPr lang="en-US" sz="2000" dirty="0" smtClean="0"/>
              <a:t>Warm/hot summers; cold winter; much day-to-day variations</a:t>
            </a:r>
          </a:p>
          <a:p>
            <a:pPr lvl="1">
              <a:defRPr/>
            </a:pPr>
            <a:r>
              <a:rPr lang="en-US" sz="2000" dirty="0" smtClean="0"/>
              <a:t>Moderate to abundant precipitation annually; with summer maxima; diminishes interior-ward and pole-ward</a:t>
            </a:r>
          </a:p>
          <a:p>
            <a:pPr lvl="1">
              <a:defRPr/>
            </a:pPr>
            <a:r>
              <a:rPr lang="en-US" sz="2000" dirty="0" smtClean="0"/>
              <a:t>Westerly winds and storms, especially in winter; monsoons in Asia</a:t>
            </a:r>
          </a:p>
          <a:p>
            <a:pPr>
              <a:defRPr/>
            </a:pPr>
            <a:r>
              <a:rPr lang="en-US" sz="2400" b="1" dirty="0" smtClean="0"/>
              <a:t>Subarctic (Dfc, Dfd, Dwc, Dwd)</a:t>
            </a:r>
          </a:p>
          <a:p>
            <a:pPr lvl="1">
              <a:defRPr/>
            </a:pPr>
            <a:r>
              <a:rPr lang="en-US" sz="2000" dirty="0" smtClean="0"/>
              <a:t>Northern Hemisphere only, latitudes 50-70 across North America and Eurasia</a:t>
            </a:r>
          </a:p>
          <a:p>
            <a:pPr lvl="1">
              <a:defRPr/>
            </a:pPr>
            <a:r>
              <a:rPr lang="en-US" sz="2000" dirty="0" smtClean="0"/>
              <a:t>Long, dark, very cold winters; brief, mild summers</a:t>
            </a:r>
          </a:p>
          <a:p>
            <a:pPr lvl="1">
              <a:defRPr/>
            </a:pPr>
            <a:r>
              <a:rPr lang="en-US" sz="2000" dirty="0" smtClean="0"/>
              <a:t>Meager precipitation annually, with summer maxima; light snow in winter but little melting</a:t>
            </a:r>
          </a:p>
          <a:p>
            <a:pPr lvl="1">
              <a:defRPr/>
            </a:pPr>
            <a:r>
              <a:rPr lang="en-US" sz="2000" dirty="0" smtClean="0"/>
              <a:t>Pronounced </a:t>
            </a:r>
            <a:r>
              <a:rPr lang="en-US" sz="2000" dirty="0" smtClean="0"/>
              <a:t>Continentality</a:t>
            </a:r>
            <a:r>
              <a:rPr lang="en-US" sz="2000" dirty="0" smtClean="0"/>
              <a:t>; </a:t>
            </a:r>
            <a:r>
              <a:rPr lang="en-US" sz="2000" dirty="0" smtClean="0"/>
              <a:t>Westerlies </a:t>
            </a:r>
            <a:r>
              <a:rPr lang="en-US" sz="2000" dirty="0" smtClean="0"/>
              <a:t>and cyclonic storms alternating with prominent anti-cyclonic conditions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609600" y="14785"/>
            <a:ext cx="83058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n-US" sz="4000" dirty="0" smtClean="0"/>
              <a:t>Severe </a:t>
            </a:r>
            <a:r>
              <a:rPr lang="en-US" sz="4000" dirty="0" smtClean="0"/>
              <a:t>Mid latitude </a:t>
            </a:r>
            <a:r>
              <a:rPr lang="en-US" sz="4000" dirty="0" smtClean="0"/>
              <a:t>Climates (D Group)</a:t>
            </a:r>
            <a:endParaRPr lang="en-US" sz="4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4"/>
          <p:cNvGrpSpPr>
            <a:grpSpLocks/>
          </p:cNvGrpSpPr>
          <p:nvPr/>
        </p:nvGrpSpPr>
        <p:grpSpPr bwMode="auto">
          <a:xfrm>
            <a:off x="914400" y="990600"/>
            <a:ext cx="7083425" cy="2362200"/>
            <a:chOff x="1945445" y="3352800"/>
            <a:chExt cx="7083391" cy="2362200"/>
          </a:xfrm>
        </p:grpSpPr>
        <p:pic>
          <p:nvPicPr>
            <p:cNvPr id="60418" name="Picture 2" descr="http://www.blueplanetbiomes.org/images/taiga_location_map001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49005" y="3352800"/>
              <a:ext cx="3879831" cy="2362200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</p:pic>
        <p:sp>
          <p:nvSpPr>
            <p:cNvPr id="29702" name="TextBox 3"/>
            <p:cNvSpPr txBox="1">
              <a:spLocks noChangeArrowheads="1"/>
            </p:cNvSpPr>
            <p:nvPr/>
          </p:nvSpPr>
          <p:spPr bwMode="auto">
            <a:xfrm>
              <a:off x="1945445" y="4191000"/>
              <a:ext cx="300755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dirty="0"/>
                <a:t>Dfc – Subarctic, cold</a:t>
              </a:r>
            </a:p>
            <a:p>
              <a:pPr algn="ctr" eaLnBrk="1" hangingPunct="1"/>
              <a:r>
                <a:rPr lang="en-US" dirty="0"/>
                <a:t>climate</a:t>
              </a:r>
            </a:p>
          </p:txBody>
        </p:sp>
      </p:grpSp>
      <p:pic>
        <p:nvPicPr>
          <p:cNvPr id="60420" name="Picture 4" descr="http://www.blueplanetbiomes.org/images/tundra_location_map00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7975" y="3598862"/>
            <a:ext cx="3803650" cy="2316163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sp>
        <p:nvSpPr>
          <p:cNvPr id="29700" name="TextBox 6"/>
          <p:cNvSpPr txBox="1">
            <a:spLocks noChangeArrowheads="1"/>
          </p:cNvSpPr>
          <p:nvPr/>
        </p:nvSpPr>
        <p:spPr bwMode="auto">
          <a:xfrm>
            <a:off x="938203" y="4575460"/>
            <a:ext cx="3001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ET – Tundra Climate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914400" y="1524000"/>
            <a:ext cx="6858000" cy="45307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/>
              <a:t>Equatorial warm-wet</a:t>
            </a:r>
          </a:p>
          <a:p>
            <a:pPr marL="0" indent="0">
              <a:buNone/>
              <a:defRPr/>
            </a:pPr>
            <a:endParaRPr lang="en-US" sz="1400" b="1" dirty="0" smtClean="0"/>
          </a:p>
          <a:p>
            <a:pPr>
              <a:defRPr/>
            </a:pPr>
            <a:r>
              <a:rPr lang="en-US" sz="2800" b="1" dirty="0" smtClean="0"/>
              <a:t>Tropical hot-dry</a:t>
            </a:r>
          </a:p>
          <a:p>
            <a:pPr>
              <a:defRPr/>
            </a:pPr>
            <a:endParaRPr lang="en-US" sz="1400" b="1" dirty="0" smtClean="0"/>
          </a:p>
          <a:p>
            <a:pPr>
              <a:defRPr/>
            </a:pPr>
            <a:r>
              <a:rPr lang="en-US" sz="2800" b="1" dirty="0" smtClean="0"/>
              <a:t>Subtropical warm </a:t>
            </a:r>
          </a:p>
          <a:p>
            <a:pPr>
              <a:defRPr/>
            </a:pPr>
            <a:endParaRPr lang="en-US" sz="1400" b="1" dirty="0" smtClean="0"/>
          </a:p>
          <a:p>
            <a:pPr>
              <a:defRPr/>
            </a:pPr>
            <a:r>
              <a:rPr lang="en-US" sz="2800" b="1" dirty="0" smtClean="0"/>
              <a:t>Warm </a:t>
            </a:r>
            <a:r>
              <a:rPr lang="en-US" sz="2800" b="1" dirty="0"/>
              <a:t>t</a:t>
            </a:r>
            <a:r>
              <a:rPr lang="en-US" sz="2800" b="1" dirty="0" smtClean="0"/>
              <a:t>emperate </a:t>
            </a:r>
          </a:p>
          <a:p>
            <a:pPr>
              <a:defRPr/>
            </a:pPr>
            <a:endParaRPr lang="en-US" sz="1400" b="1" dirty="0" smtClean="0"/>
          </a:p>
          <a:p>
            <a:pPr>
              <a:defRPr/>
            </a:pPr>
            <a:r>
              <a:rPr lang="en-US" sz="2800" b="1" dirty="0" smtClean="0"/>
              <a:t>Mid Latitude cool temperate </a:t>
            </a:r>
          </a:p>
          <a:p>
            <a:pPr>
              <a:defRPr/>
            </a:pPr>
            <a:endParaRPr lang="en-US" sz="1400" b="1" dirty="0" smtClean="0"/>
          </a:p>
          <a:p>
            <a:pPr>
              <a:defRPr/>
            </a:pPr>
            <a:r>
              <a:rPr lang="en-US" sz="2800" b="1" dirty="0" smtClean="0"/>
              <a:t>High-latitude cold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69342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Today’s Climate Zones</a:t>
            </a:r>
            <a:endParaRPr lang="en-US" sz="4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Polar Climates (Group 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295400" y="1447800"/>
            <a:ext cx="6858000" cy="45307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800" b="1" dirty="0" smtClean="0"/>
              <a:t>Tundra (ET)</a:t>
            </a:r>
          </a:p>
          <a:p>
            <a:pPr lvl="1">
              <a:defRPr/>
            </a:pPr>
            <a:r>
              <a:rPr lang="en-US" sz="2400" dirty="0" smtClean="0"/>
              <a:t>Fringes of Arctic Ocean; small coastal areas in Antarctica</a:t>
            </a:r>
          </a:p>
          <a:p>
            <a:pPr lvl="1">
              <a:defRPr/>
            </a:pPr>
            <a:r>
              <a:rPr lang="en-US" sz="2400" dirty="0" smtClean="0"/>
              <a:t>Long, cold, dark winters; brief cool summer; </a:t>
            </a:r>
          </a:p>
          <a:p>
            <a:pPr lvl="1">
              <a:defRPr/>
            </a:pPr>
            <a:r>
              <a:rPr lang="en-US" sz="2400" dirty="0" smtClean="0"/>
              <a:t>Very sparse precipitation annually, mostly snow</a:t>
            </a:r>
          </a:p>
          <a:p>
            <a:pPr lvl="1">
              <a:defRPr/>
            </a:pPr>
            <a:r>
              <a:rPr lang="en-US" sz="2400" dirty="0" smtClean="0"/>
              <a:t>Latitude; distance from sources of heat and moisture; extreme seasonal contrasts in </a:t>
            </a:r>
            <a:r>
              <a:rPr lang="en-US" sz="2400" dirty="0" smtClean="0"/>
              <a:t>sunlight/darkness</a:t>
            </a:r>
          </a:p>
          <a:p>
            <a:pPr lvl="1">
              <a:defRPr/>
            </a:pPr>
            <a:endParaRPr lang="en-US" sz="1300" dirty="0" smtClean="0"/>
          </a:p>
          <a:p>
            <a:pPr>
              <a:defRPr/>
            </a:pPr>
            <a:r>
              <a:rPr lang="en-US" sz="2800" b="1" dirty="0" smtClean="0"/>
              <a:t>Ice cap (EF)</a:t>
            </a:r>
          </a:p>
          <a:p>
            <a:pPr lvl="1">
              <a:defRPr/>
            </a:pPr>
            <a:r>
              <a:rPr lang="en-US" sz="2400" dirty="0" smtClean="0"/>
              <a:t>Antarctica and Greenland</a:t>
            </a:r>
          </a:p>
          <a:p>
            <a:pPr lvl="1">
              <a:defRPr/>
            </a:pPr>
            <a:r>
              <a:rPr lang="en-US" sz="2000" dirty="0" smtClean="0"/>
              <a:t>Long, dark, windy, bitterly cold winters; cold windy summers</a:t>
            </a:r>
          </a:p>
          <a:p>
            <a:pPr lvl="1">
              <a:defRPr/>
            </a:pPr>
            <a:r>
              <a:rPr lang="en-US" sz="2000" dirty="0" smtClean="0"/>
              <a:t>Very sparse precipitation, all snow</a:t>
            </a:r>
          </a:p>
          <a:p>
            <a:pPr lvl="1">
              <a:defRPr/>
            </a:pPr>
            <a:r>
              <a:rPr lang="en-US" sz="2000" dirty="0" smtClean="0"/>
              <a:t>Latitude; distance from sources of heat and moisture; extreme seasonal contrasts in sunlight/darkness; polar anticyclones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0" y="1524000"/>
            <a:ext cx="7315200" cy="4530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High uplands </a:t>
            </a:r>
            <a:r>
              <a:rPr lang="en-US" sz="2800" dirty="0" smtClean="0"/>
              <a:t>(mountains and plateaus) with complex local climate variation in small areas</a:t>
            </a:r>
          </a:p>
          <a:p>
            <a:pPr>
              <a:defRPr/>
            </a:pPr>
            <a:r>
              <a:rPr lang="en-US" sz="2800" dirty="0" smtClean="0"/>
              <a:t>Related closely to the adjacent lowland with regard to seasonality of precipitation</a:t>
            </a:r>
          </a:p>
          <a:p>
            <a:pPr>
              <a:defRPr/>
            </a:pPr>
            <a:r>
              <a:rPr lang="en-US" sz="2800" dirty="0" smtClean="0"/>
              <a:t>Altitude variations influence all four elements of the weather and the climate of the highlands (vertical zonation)</a:t>
            </a:r>
          </a:p>
          <a:p>
            <a:pPr>
              <a:defRPr/>
            </a:pPr>
            <a:r>
              <a:rPr lang="en-US" sz="2800" dirty="0" smtClean="0"/>
              <a:t>Exposure is another profound influence on the highland climate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14400" y="304800"/>
            <a:ext cx="73914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Highland Climate (Group H)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152400"/>
            <a:ext cx="69342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Global Climate Change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447800"/>
            <a:ext cx="6858000" cy="453072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Determining Climate Change</a:t>
            </a:r>
          </a:p>
          <a:p>
            <a:pPr lvl="1">
              <a:defRPr/>
            </a:pPr>
            <a:r>
              <a:rPr lang="en-US" sz="2400" b="1" u="sng" dirty="0" smtClean="0"/>
              <a:t>Dendrochronology</a:t>
            </a:r>
          </a:p>
          <a:p>
            <a:pPr lvl="2">
              <a:defRPr/>
            </a:pPr>
            <a:r>
              <a:rPr lang="en-US" sz="2400" b="1" dirty="0" smtClean="0"/>
              <a:t>Determining climate change through tree rings</a:t>
            </a:r>
          </a:p>
          <a:p>
            <a:pPr lvl="1">
              <a:defRPr/>
            </a:pPr>
            <a:r>
              <a:rPr lang="en-US" sz="2400" b="1" u="sng" dirty="0" smtClean="0"/>
              <a:t>Oxygen Isotope Analysis of Oceanic Sediments</a:t>
            </a:r>
          </a:p>
          <a:p>
            <a:pPr lvl="1">
              <a:defRPr/>
            </a:pPr>
            <a:r>
              <a:rPr lang="en-US" sz="2400" b="1" u="sng" dirty="0" smtClean="0"/>
              <a:t>Ice Cores</a:t>
            </a:r>
          </a:p>
          <a:p>
            <a:pPr lvl="2">
              <a:defRPr/>
            </a:pPr>
            <a:r>
              <a:rPr lang="en-US" sz="2400" b="1" dirty="0" smtClean="0"/>
              <a:t>Analysis of the ratio of the water molecules weight.</a:t>
            </a:r>
          </a:p>
          <a:p>
            <a:pPr lvl="1">
              <a:defRPr/>
            </a:pPr>
            <a:r>
              <a:rPr lang="en-US" sz="2400" b="1" u="sng" dirty="0" smtClean="0"/>
              <a:t>Pollen Analysis (palynology)</a:t>
            </a:r>
          </a:p>
          <a:p>
            <a:pPr lvl="2">
              <a:defRPr/>
            </a:pPr>
            <a:r>
              <a:rPr lang="en-US" sz="2400" b="1" dirty="0" smtClean="0"/>
              <a:t>Using radiocarbon dating on pollen matter found in sediment layers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09600" y="1371600"/>
            <a:ext cx="7543800" cy="46831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800" b="1" dirty="0" smtClean="0"/>
              <a:t>Volcanic Activity and Meteor Impacts</a:t>
            </a:r>
          </a:p>
          <a:p>
            <a:pPr>
              <a:defRPr/>
            </a:pPr>
            <a:r>
              <a:rPr lang="en-US" sz="2800" b="1" dirty="0" smtClean="0"/>
              <a:t>Fluctuations in Solar Output</a:t>
            </a:r>
          </a:p>
          <a:p>
            <a:pPr>
              <a:defRPr/>
            </a:pPr>
            <a:r>
              <a:rPr lang="en-US" sz="2800" b="1" dirty="0" smtClean="0"/>
              <a:t>Variations in Earth-Sun Relations (Milankovich cycles)</a:t>
            </a:r>
          </a:p>
          <a:p>
            <a:pPr lvl="1">
              <a:defRPr/>
            </a:pPr>
            <a:r>
              <a:rPr lang="en-US" sz="2400" b="1" dirty="0" smtClean="0"/>
              <a:t>Change in the Earth’s axis</a:t>
            </a:r>
          </a:p>
          <a:p>
            <a:pPr lvl="1">
              <a:defRPr/>
            </a:pPr>
            <a:r>
              <a:rPr lang="en-US" sz="2400" b="1" dirty="0" smtClean="0"/>
              <a:t>Change in the “shape” of the Earth’s elliptical orbit</a:t>
            </a:r>
          </a:p>
          <a:p>
            <a:pPr lvl="1">
              <a:defRPr/>
            </a:pPr>
            <a:r>
              <a:rPr lang="en-US" sz="2400" b="1" dirty="0" smtClean="0"/>
              <a:t>Wobble in the Earth’s axis</a:t>
            </a:r>
          </a:p>
          <a:p>
            <a:pPr>
              <a:defRPr/>
            </a:pPr>
            <a:r>
              <a:rPr lang="en-US" sz="2800" b="1" dirty="0" smtClean="0"/>
              <a:t>Greenhouse Gases Concentration</a:t>
            </a:r>
          </a:p>
          <a:p>
            <a:pPr>
              <a:defRPr/>
            </a:pPr>
            <a:r>
              <a:rPr lang="en-US" sz="2800" b="1" dirty="0" smtClean="0"/>
              <a:t>Feedback Mechanisms</a:t>
            </a:r>
          </a:p>
          <a:p>
            <a:pPr>
              <a:defRPr/>
            </a:pPr>
            <a:r>
              <a:rPr lang="en-US" sz="2800" b="1" dirty="0" smtClean="0"/>
              <a:t>Roles of the Ocean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69342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/>
              <a:t>Causes of Long-Term Climate Change</a:t>
            </a:r>
            <a:endParaRPr lang="en-US" sz="3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world-mysteries.com/alignments/milankovitch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33400"/>
            <a:ext cx="4362371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windows.ucar.edu/earth/climate/images/milankovich_s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089034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69342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Climate Models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447800" y="1524000"/>
            <a:ext cx="6858000" cy="45307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b="1" dirty="0" smtClean="0"/>
              <a:t>General Circulation Models (GCMs) </a:t>
            </a:r>
          </a:p>
          <a:p>
            <a:pPr lvl="1">
              <a:defRPr/>
            </a:pPr>
            <a:r>
              <a:rPr lang="en-US" sz="3200" b="1" dirty="0" smtClean="0"/>
              <a:t>Used to determine future climate changes</a:t>
            </a:r>
          </a:p>
          <a:p>
            <a:pPr>
              <a:defRPr/>
            </a:pPr>
            <a:r>
              <a:rPr lang="en-US" sz="3200" b="1" dirty="0" smtClean="0"/>
              <a:t>Evidences of Current Global Warming</a:t>
            </a:r>
          </a:p>
          <a:p>
            <a:pPr>
              <a:defRPr/>
            </a:pPr>
            <a:r>
              <a:rPr lang="en-US" sz="3200" b="1" dirty="0" smtClean="0"/>
              <a:t>Consequences of Global Warming</a:t>
            </a:r>
            <a:endParaRPr lang="en-US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rch.hku.hk/~cmhui/teach/climz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990600"/>
            <a:ext cx="8447087" cy="4608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152400"/>
            <a:ext cx="8991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400" dirty="0" smtClean="0"/>
              <a:t>Koppen Climate Classification System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90600" y="1371600"/>
            <a:ext cx="6858000" cy="45307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Uses a database based on the average annual and average monthly values of temperature and precipitation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Four of the five major climatic groups defined by temperature </a:t>
            </a:r>
            <a:r>
              <a:rPr lang="en-US" dirty="0" smtClean="0"/>
              <a:t>characteristics, </a:t>
            </a:r>
            <a:r>
              <a:rPr lang="en-US" b="1" u="sng" dirty="0" smtClean="0"/>
              <a:t>fifth</a:t>
            </a:r>
            <a:r>
              <a:rPr lang="en-US" u="sng" dirty="0" smtClean="0"/>
              <a:t> (the B class) is </a:t>
            </a:r>
            <a:r>
              <a:rPr lang="en-US" b="1" u="sng" dirty="0" smtClean="0"/>
              <a:t>based on moisture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Subdivided on relationships of precipitation and temperature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:\Users\Cindy\Desktop\class\jpg\koppe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56351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69342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Modified Koppen System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600200"/>
            <a:ext cx="6858000" cy="45307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/>
              <a:t>Five Major Climate </a:t>
            </a:r>
            <a:r>
              <a:rPr lang="en-US" sz="2800" dirty="0"/>
              <a:t>g</a:t>
            </a:r>
            <a:r>
              <a:rPr lang="en-US" sz="2800" dirty="0" smtClean="0"/>
              <a:t>roups</a:t>
            </a:r>
          </a:p>
          <a:p>
            <a:pPr lvl="1">
              <a:defRPr/>
            </a:pPr>
            <a:r>
              <a:rPr lang="en-US" sz="2800" b="1" dirty="0" smtClean="0"/>
              <a:t>A, B, C, D, E</a:t>
            </a:r>
          </a:p>
          <a:p>
            <a:pPr lvl="1">
              <a:defRPr/>
            </a:pPr>
            <a:endParaRPr lang="en-US" sz="2800" b="1" dirty="0" smtClean="0"/>
          </a:p>
          <a:p>
            <a:pPr>
              <a:defRPr/>
            </a:pPr>
            <a:r>
              <a:rPr lang="en-US" sz="2800" b="1" dirty="0" smtClean="0"/>
              <a:t>Each Major Group </a:t>
            </a:r>
            <a:r>
              <a:rPr lang="en-US" sz="2800" dirty="0" smtClean="0"/>
              <a:t>subdivided into </a:t>
            </a:r>
            <a:r>
              <a:rPr lang="en-US" sz="2800" b="1" dirty="0" smtClean="0"/>
              <a:t>14 </a:t>
            </a:r>
            <a:r>
              <a:rPr lang="en-US" sz="2800" dirty="0" smtClean="0"/>
              <a:t>individual climate types </a:t>
            </a:r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b="1" dirty="0" smtClean="0"/>
              <a:t>Special category of “highland” climate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fao.org/WAICENT/FAOINFO/SUSTDEV/EIdirect/climate/images/4class-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34" y="1143000"/>
            <a:ext cx="8343652" cy="483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376238" y="373559"/>
            <a:ext cx="8610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400" dirty="0" smtClean="0"/>
              <a:t>“A” Climate: </a:t>
            </a:r>
            <a:r>
              <a:rPr lang="en-US" sz="4400" u="sng" dirty="0"/>
              <a:t>Tropical Moist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fao.org/WAICENT/FAOINFO/SUSTDEV/EIdirect/climate/images/4class-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8" y="1491018"/>
            <a:ext cx="7620000" cy="445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501253" y="449618"/>
            <a:ext cx="62483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800" dirty="0" smtClean="0"/>
              <a:t>“B” Climate: </a:t>
            </a:r>
            <a:r>
              <a:rPr lang="en-US" sz="4800" u="sng" dirty="0"/>
              <a:t>Dry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3030</TotalTime>
  <Words>1216</Words>
  <Application>Microsoft Office PowerPoint</Application>
  <PresentationFormat>On-screen Show (4:3)</PresentationFormat>
  <Paragraphs>208</Paragraphs>
  <Slides>36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Custom Design</vt:lpstr>
      <vt:lpstr>NewsPrint</vt:lpstr>
      <vt:lpstr>Package</vt:lpstr>
      <vt:lpstr>Climatic Zones and Types</vt:lpstr>
      <vt:lpstr>Early Classification Schemes</vt:lpstr>
      <vt:lpstr>Today’s Climate Zones</vt:lpstr>
      <vt:lpstr>PowerPoint Presentation</vt:lpstr>
      <vt:lpstr>Koppen Climate Classification System</vt:lpstr>
      <vt:lpstr>PowerPoint Presentation</vt:lpstr>
      <vt:lpstr>Modified Koppen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Koppen Letter Code System</vt:lpstr>
      <vt:lpstr>Second letters</vt:lpstr>
      <vt:lpstr>Third Letters</vt:lpstr>
      <vt:lpstr>PowerPoint Presentation</vt:lpstr>
      <vt:lpstr>Tropical Humid Climate (Group A)</vt:lpstr>
      <vt:lpstr>PowerPoint Presentation</vt:lpstr>
      <vt:lpstr>PowerPoint Presentation</vt:lpstr>
      <vt:lpstr>Dry Climates (Group B)</vt:lpstr>
      <vt:lpstr>Dry Climates (Group B)</vt:lpstr>
      <vt:lpstr>PowerPoint Presentation</vt:lpstr>
      <vt:lpstr>Subtropical high-pressure zones and BWh climates</vt:lpstr>
      <vt:lpstr>Mild Mid latitude Climates (Group C)</vt:lpstr>
      <vt:lpstr>PowerPoint Presentation</vt:lpstr>
      <vt:lpstr>Mild Mid latitude Climates </vt:lpstr>
      <vt:lpstr>Severe Mid latitude Climates (D Group)</vt:lpstr>
      <vt:lpstr>PowerPoint Presentation</vt:lpstr>
      <vt:lpstr>Polar Climates (Group E)</vt:lpstr>
      <vt:lpstr>Highland Climate (Group H)</vt:lpstr>
      <vt:lpstr>Global Climate Change</vt:lpstr>
      <vt:lpstr>Causes of Long-Term Climate Change</vt:lpstr>
      <vt:lpstr>PowerPoint Presentation</vt:lpstr>
      <vt:lpstr>PowerPoint Presentation</vt:lpstr>
      <vt:lpstr>Climate Models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</cp:lastModifiedBy>
  <cp:revision>164</cp:revision>
  <dcterms:created xsi:type="dcterms:W3CDTF">2007-09-03T15:50:30Z</dcterms:created>
  <dcterms:modified xsi:type="dcterms:W3CDTF">2013-08-23T23:07:23Z</dcterms:modified>
</cp:coreProperties>
</file>